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81" r:id="rId2"/>
    <p:sldId id="290" r:id="rId3"/>
    <p:sldId id="273" r:id="rId4"/>
    <p:sldId id="274" r:id="rId5"/>
    <p:sldId id="266" r:id="rId6"/>
    <p:sldId id="291" r:id="rId7"/>
    <p:sldId id="297" r:id="rId8"/>
    <p:sldId id="292" r:id="rId9"/>
    <p:sldId id="267" r:id="rId10"/>
    <p:sldId id="284" r:id="rId11"/>
    <p:sldId id="283" r:id="rId12"/>
    <p:sldId id="293" r:id="rId13"/>
    <p:sldId id="285" r:id="rId14"/>
    <p:sldId id="298" r:id="rId15"/>
    <p:sldId id="299" r:id="rId16"/>
    <p:sldId id="282" r:id="rId17"/>
  </p:sldIdLst>
  <p:sldSz cx="9144000" cy="6858000" type="screen4x3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100" autoAdjust="0"/>
    <p:restoredTop sz="94687" autoAdjust="0"/>
  </p:normalViewPr>
  <p:slideViewPr>
    <p:cSldViewPr>
      <p:cViewPr>
        <p:scale>
          <a:sx n="89" d="100"/>
          <a:sy n="89" d="100"/>
        </p:scale>
        <p:origin x="-2274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A82D-D0B7-4176-8809-05C67CE91854}" type="datetimeFigureOut">
              <a:rPr lang="en-US" smtClean="0"/>
              <a:pPr/>
              <a:t>8/14/2012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5B08-17EA-4AF6-A99C-C7E6FBBE1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878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16967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A82D-D0B7-4176-8809-05C67CE91854}" type="datetimeFigureOut">
              <a:rPr lang="en-US" smtClean="0"/>
              <a:pPr/>
              <a:t>8/14/2012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5B08-17EA-4AF6-A99C-C7E6FBBE1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321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A82D-D0B7-4176-8809-05C67CE91854}" type="datetimeFigureOut">
              <a:rPr lang="en-US" smtClean="0"/>
              <a:pPr/>
              <a:t>8/14/2012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5B08-17EA-4AF6-A99C-C7E6FBBE1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924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A82D-D0B7-4176-8809-05C67CE91854}" type="datetimeFigureOut">
              <a:rPr lang="en-US" smtClean="0"/>
              <a:pPr/>
              <a:t>8/14/2012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5B08-17EA-4AF6-A99C-C7E6FBBE1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099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A82D-D0B7-4176-8809-05C67CE91854}" type="datetimeFigureOut">
              <a:rPr lang="en-US" smtClean="0"/>
              <a:pPr/>
              <a:t>8/14/2012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5B08-17EA-4AF6-A99C-C7E6FBBE1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176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A82D-D0B7-4176-8809-05C67CE91854}" type="datetimeFigureOut">
              <a:rPr lang="en-US" smtClean="0"/>
              <a:pPr/>
              <a:t>8/14/2012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5B08-17EA-4AF6-A99C-C7E6FBBE1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899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A82D-D0B7-4176-8809-05C67CE91854}" type="datetimeFigureOut">
              <a:rPr lang="en-US" smtClean="0"/>
              <a:pPr/>
              <a:t>8/14/2012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5B08-17EA-4AF6-A99C-C7E6FBBE1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136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A82D-D0B7-4176-8809-05C67CE91854}" type="datetimeFigureOut">
              <a:rPr lang="en-US" smtClean="0"/>
              <a:pPr/>
              <a:t>8/14/2012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5B08-17EA-4AF6-A99C-C7E6FBBE1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073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A82D-D0B7-4176-8809-05C67CE91854}" type="datetimeFigureOut">
              <a:rPr lang="en-US" smtClean="0"/>
              <a:pPr/>
              <a:t>8/14/2012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5B08-17EA-4AF6-A99C-C7E6FBBE1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2895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60279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0A82D-D0B7-4176-8809-05C67CE91854}" type="datetimeFigureOut">
              <a:rPr lang="en-US" smtClean="0"/>
              <a:pPr/>
              <a:t>8/14/2012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75B08-17EA-4AF6-A99C-C7E6FBBE1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661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0980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Perry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015557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ISU Community Visioning 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41148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/>
              <a:t>2012 </a:t>
            </a:r>
            <a:r>
              <a:rPr lang="en-US" sz="4000" b="1" i="1" dirty="0" smtClean="0"/>
              <a:t>– Educational Presentation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xmlns="" val="3844658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096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Screening Opportunities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9000" y="419100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Enhancement opportunity along existing trails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742950" lvl="1" indent="-285750">
              <a:buFont typeface="Calibri" pitchFamily="34" charset="0"/>
              <a:buChar char="⁻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Plantings provide interest along trails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742950" lvl="1" indent="-285750">
              <a:buFont typeface="Calibri" pitchFamily="34" charset="0"/>
              <a:buChar char="⁻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Incorporate artwork, seating, and plantings in high traffic areas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Provide screening in key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areas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Picture 13" descr="Perry_BikeTrailTrailerP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457200"/>
            <a:ext cx="7239000" cy="3399820"/>
          </a:xfrm>
          <a:prstGeom prst="rect">
            <a:avLst/>
          </a:prstGeom>
        </p:spPr>
      </p:pic>
      <p:pic>
        <p:nvPicPr>
          <p:cNvPr id="15" name="Picture 14" descr="Trailer Park Screening.jpg"/>
          <p:cNvPicPr>
            <a:picLocks noChangeAspect="1"/>
          </p:cNvPicPr>
          <p:nvPr/>
        </p:nvPicPr>
        <p:blipFill>
          <a:blip r:embed="rId3" cstate="print"/>
          <a:srcRect r="2703"/>
          <a:stretch>
            <a:fillRect/>
          </a:stretch>
        </p:blipFill>
        <p:spPr>
          <a:xfrm>
            <a:off x="201016" y="4191000"/>
            <a:ext cx="2999384" cy="1447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" y="5334000"/>
            <a:ext cx="736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Before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600" y="3505200"/>
            <a:ext cx="607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After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0973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96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Screening Opportunities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0916" y="4572000"/>
            <a:ext cx="440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Screening along the north side of the Tyson plant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Picture 6" descr="Perry_Tyson Pla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228600"/>
            <a:ext cx="7240641" cy="4341713"/>
          </a:xfrm>
          <a:prstGeom prst="rect">
            <a:avLst/>
          </a:prstGeom>
        </p:spPr>
      </p:pic>
      <p:pic>
        <p:nvPicPr>
          <p:cNvPr id="6" name="Picture 5" descr="TysonsPlant Tr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915789"/>
            <a:ext cx="2362200" cy="15706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9800" y="5192358"/>
            <a:ext cx="736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Before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2444" y="4254962"/>
            <a:ext cx="607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After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834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96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Community Trails Master Plan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941" y="5331023"/>
            <a:ext cx="5716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Proposed trails provide links to existing trails and other nearby communities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Picture 5" descr="10_Community Trail Master Plan.jpg"/>
          <p:cNvPicPr>
            <a:picLocks noChangeAspect="1"/>
          </p:cNvPicPr>
          <p:nvPr/>
        </p:nvPicPr>
        <p:blipFill>
          <a:blip r:embed="rId2" cstate="print"/>
          <a:srcRect l="1667" t="2500" r="24167" b="30000"/>
          <a:stretch>
            <a:fillRect/>
          </a:stretch>
        </p:blipFill>
        <p:spPr>
          <a:xfrm>
            <a:off x="457200" y="304799"/>
            <a:ext cx="8153400" cy="4947007"/>
          </a:xfrm>
          <a:prstGeom prst="rect">
            <a:avLst/>
          </a:prstGeom>
          <a:effectLst>
            <a:outerShdw blurRad="50800" dist="114300" dir="27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27141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096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3600" b="1" baseline="30000" dirty="0" smtClean="0">
                <a:latin typeface="Calibri" pitchFamily="34" charset="0"/>
                <a:cs typeface="Calibri" pitchFamily="34" charset="0"/>
              </a:rPr>
              <a:t>st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Avenue Pedestrian Enhancements</a:t>
            </a:r>
            <a:endParaRPr lang="en-US" sz="3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68" y="2286000"/>
            <a:ext cx="677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Northern portion of 1</a:t>
            </a:r>
            <a:r>
              <a:rPr lang="en-US" sz="1400" baseline="30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st</a:t>
            </a:r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Avenue with critical intersections highlighted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4800600"/>
            <a:ext cx="8714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Provide a safer method of pedestrian access north of town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Design for both urban and rural portions of roadway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742950" lvl="1" indent="-285750">
              <a:buFont typeface="Calibri" pitchFamily="34" charset="0"/>
              <a:buChar char="⁻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Urban consists of a separated 6-8’ path</a:t>
            </a:r>
          </a:p>
          <a:p>
            <a:pPr marL="742950" lvl="1" indent="-285750">
              <a:buFont typeface="Calibri" pitchFamily="34" charset="0"/>
              <a:buChar char="⁻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Rural consists of a widened 10’ shoulder accessible by pedestrians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15" name="Picture 14" descr="11_First Avenue Pedestrian Enhancements.jpg"/>
          <p:cNvPicPr>
            <a:picLocks noChangeAspect="1"/>
          </p:cNvPicPr>
          <p:nvPr/>
        </p:nvPicPr>
        <p:blipFill>
          <a:blip r:embed="rId2" cstate="print"/>
          <a:srcRect l="1667" t="2500" r="1667" b="65000"/>
          <a:stretch>
            <a:fillRect/>
          </a:stretch>
        </p:blipFill>
        <p:spPr>
          <a:xfrm>
            <a:off x="129990" y="304800"/>
            <a:ext cx="8839200" cy="1981200"/>
          </a:xfrm>
          <a:prstGeom prst="rect">
            <a:avLst/>
          </a:prstGeom>
        </p:spPr>
      </p:pic>
      <p:pic>
        <p:nvPicPr>
          <p:cNvPr id="16" name="Picture 15" descr="11_First Avenue Pedestrian Enhancements.jpg"/>
          <p:cNvPicPr>
            <a:picLocks noChangeAspect="1"/>
          </p:cNvPicPr>
          <p:nvPr/>
        </p:nvPicPr>
        <p:blipFill>
          <a:blip r:embed="rId3" cstate="print"/>
          <a:srcRect l="38333" t="40000" r="1667" b="36250"/>
          <a:stretch>
            <a:fillRect/>
          </a:stretch>
        </p:blipFill>
        <p:spPr>
          <a:xfrm>
            <a:off x="1219200" y="2590800"/>
            <a:ext cx="7772400" cy="2051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63036" y="2667000"/>
            <a:ext cx="1175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Urban Path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00910" y="2656242"/>
            <a:ext cx="1175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Rural Path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294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096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3600" b="1" baseline="30000" dirty="0" smtClean="0">
                <a:latin typeface="Calibri" pitchFamily="34" charset="0"/>
                <a:cs typeface="Calibri" pitchFamily="34" charset="0"/>
              </a:rPr>
              <a:t>st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Avenue Traffic Calming</a:t>
            </a:r>
            <a:endParaRPr lang="en-US" sz="3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232" y="2079810"/>
            <a:ext cx="5399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Northern portion of 1</a:t>
            </a:r>
            <a:r>
              <a:rPr lang="en-US" sz="1400" baseline="30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st</a:t>
            </a:r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Avenue with critical intersections highlighted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Picture 5" descr="12_First Avenue Traffic Calming.jpg"/>
          <p:cNvPicPr>
            <a:picLocks noChangeAspect="1"/>
          </p:cNvPicPr>
          <p:nvPr/>
        </p:nvPicPr>
        <p:blipFill>
          <a:blip r:embed="rId2" cstate="print"/>
          <a:srcRect l="2500" t="2500" r="2500" b="67500"/>
          <a:stretch>
            <a:fillRect/>
          </a:stretch>
        </p:blipFill>
        <p:spPr>
          <a:xfrm>
            <a:off x="207084" y="304800"/>
            <a:ext cx="8686800" cy="1828800"/>
          </a:xfrm>
          <a:prstGeom prst="rect">
            <a:avLst/>
          </a:prstGeom>
        </p:spPr>
      </p:pic>
      <p:pic>
        <p:nvPicPr>
          <p:cNvPr id="7" name="Picture 6" descr="12_First Avenue Traffic Calming.jpg"/>
          <p:cNvPicPr>
            <a:picLocks noChangeAspect="1"/>
          </p:cNvPicPr>
          <p:nvPr/>
        </p:nvPicPr>
        <p:blipFill>
          <a:blip r:embed="rId3" cstate="print"/>
          <a:srcRect l="74167" t="36909" r="1667" b="35000"/>
          <a:stretch>
            <a:fillRect/>
          </a:stretch>
        </p:blipFill>
        <p:spPr>
          <a:xfrm>
            <a:off x="4800600" y="2391104"/>
            <a:ext cx="4191000" cy="32476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5638800"/>
            <a:ext cx="5399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Typical improvements at key intersections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2967097"/>
            <a:ext cx="434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Provides more visibility at intersections through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painted crosswalks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Provides accessible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sidewalk approaches at key </a:t>
            </a:r>
          </a:p>
          <a:p>
            <a:pPr marL="285750" indent="-285750"/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intersections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Widened 6-8’ sidewalks along 1</a:t>
            </a:r>
            <a:r>
              <a:rPr lang="en-US" sz="1600" baseline="30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st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Avenue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Reduce 4 lane road to 3 lanes (one lane each direction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with a central turning lane)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787210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096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3600" b="1" baseline="30000" dirty="0" smtClean="0">
                <a:latin typeface="Calibri" pitchFamily="34" charset="0"/>
                <a:cs typeface="Calibri" pitchFamily="34" charset="0"/>
              </a:rPr>
              <a:t>st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Avenue Traffic Calming</a:t>
            </a:r>
            <a:endParaRPr lang="en-US" sz="36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 descr="Perry_Corner Image Ed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28600"/>
            <a:ext cx="7391400" cy="3552244"/>
          </a:xfrm>
          <a:prstGeom prst="rect">
            <a:avLst/>
          </a:prstGeom>
        </p:spPr>
      </p:pic>
      <p:pic>
        <p:nvPicPr>
          <p:cNvPr id="6" name="Picture 5" descr="Park Corner 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966746"/>
            <a:ext cx="3657600" cy="17578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158" y="5409306"/>
            <a:ext cx="736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Before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8326" y="3472926"/>
            <a:ext cx="607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After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6326" y="3897852"/>
            <a:ext cx="5399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Intersection of Park Street &amp; 1</a:t>
            </a:r>
            <a:r>
              <a:rPr lang="en-US" sz="1400" baseline="30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st</a:t>
            </a:r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Avenue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210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82420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90600" y="1524000"/>
            <a:ext cx="6096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Contact information</a:t>
            </a:r>
          </a:p>
          <a:p>
            <a:endParaRPr lang="en-US" sz="1600" b="1" dirty="0" smtClean="0"/>
          </a:p>
          <a:p>
            <a:r>
              <a:rPr lang="en-US" sz="2400" b="1" dirty="0" smtClean="0"/>
              <a:t>Address/Email | </a:t>
            </a:r>
            <a:r>
              <a:rPr lang="en-US" sz="2400" b="1" dirty="0" smtClean="0"/>
              <a:t>Bolton &amp; </a:t>
            </a:r>
            <a:r>
              <a:rPr lang="en-US" sz="2400" b="1" dirty="0" err="1" smtClean="0"/>
              <a:t>Menk</a:t>
            </a:r>
            <a:r>
              <a:rPr lang="en-US" sz="2400" b="1" dirty="0" smtClean="0"/>
              <a:t> Inc.</a:t>
            </a:r>
            <a:endParaRPr lang="en-US" sz="2400" b="1" dirty="0" smtClean="0"/>
          </a:p>
          <a:p>
            <a:endParaRPr lang="en-US" sz="1600" b="1" dirty="0" smtClean="0"/>
          </a:p>
          <a:p>
            <a:r>
              <a:rPr lang="en-US" sz="2400" dirty="0" smtClean="0"/>
              <a:t>Joshua Shields</a:t>
            </a:r>
          </a:p>
          <a:p>
            <a:r>
              <a:rPr lang="en-US" sz="2400" dirty="0" smtClean="0"/>
              <a:t>2730 Ford Street</a:t>
            </a:r>
            <a:endParaRPr lang="en-US" sz="2400" dirty="0" smtClean="0"/>
          </a:p>
          <a:p>
            <a:r>
              <a:rPr lang="en-US" sz="2400" dirty="0" smtClean="0"/>
              <a:t>Ames</a:t>
            </a:r>
            <a:r>
              <a:rPr lang="en-US" sz="2400" dirty="0" smtClean="0"/>
              <a:t>, </a:t>
            </a:r>
            <a:r>
              <a:rPr lang="en-US" sz="2400" dirty="0" smtClean="0"/>
              <a:t>IA </a:t>
            </a:r>
            <a:r>
              <a:rPr lang="en-US" sz="2400" dirty="0" smtClean="0"/>
              <a:t>50010</a:t>
            </a:r>
          </a:p>
          <a:p>
            <a:endParaRPr lang="en-US" sz="1400" b="1" dirty="0"/>
          </a:p>
          <a:p>
            <a:r>
              <a:rPr lang="en-US" sz="2000" b="1" dirty="0" smtClean="0"/>
              <a:t>ph: </a:t>
            </a:r>
            <a:r>
              <a:rPr lang="en-US" sz="2000" dirty="0" smtClean="0"/>
              <a:t>515.233.6100</a:t>
            </a:r>
            <a:endParaRPr lang="en-US" sz="2000" dirty="0" smtClean="0"/>
          </a:p>
          <a:p>
            <a:r>
              <a:rPr lang="en-US" sz="2000" b="1" dirty="0" smtClean="0"/>
              <a:t>Fax: </a:t>
            </a:r>
            <a:r>
              <a:rPr lang="en-US" sz="2000" dirty="0" smtClean="0"/>
              <a:t>515.233.4430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312880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82420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Program Overview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09600"/>
            <a:ext cx="8506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Goals for Visioning Program</a:t>
            </a:r>
          </a:p>
          <a:p>
            <a:endParaRPr lang="en-US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Developing a conceptual plan and implementation strategies with local communities.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Enhancing the natural, cultural, and visual resources of communities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Assisting local communities in using external funds as leverage for transportation corridor enhancement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r>
              <a:rPr lang="en-US" sz="1600" dirty="0" smtClean="0"/>
              <a:t>Each visioning community works through a planning process consisting of four phases of concept development: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Program initiation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Needs assessment and goal setting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Development of concept plan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Implementation and sustained action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301547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716" y="-82420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609600"/>
            <a:ext cx="85069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Community Goals</a:t>
            </a:r>
          </a:p>
          <a:p>
            <a:endParaRPr lang="en-US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Develop a network of community trails</a:t>
            </a:r>
          </a:p>
          <a:p>
            <a:pPr marL="742950" lvl="1" indent="-285750">
              <a:buFont typeface="Calibri" pitchFamily="34" charset="0"/>
              <a:buChar char="⁻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Provide route suggestions for community-wide plan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742950" lvl="1" indent="-285750">
              <a:buFont typeface="Calibri" pitchFamily="34" charset="0"/>
              <a:buChar char="⁻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Develop amenities boards with </a:t>
            </a:r>
            <a:r>
              <a:rPr lang="en-US" sz="16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wayfinding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Develop a plan for pedestrian enhancements to 1</a:t>
            </a:r>
            <a:r>
              <a:rPr lang="en-US" sz="1600" baseline="30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st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Avenue</a:t>
            </a:r>
          </a:p>
          <a:p>
            <a:pPr marL="742950" lvl="1" indent="-285750">
              <a:buFont typeface="Calibri" pitchFamily="34" charset="0"/>
              <a:buChar char="⁻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Provide pedestrian connection to BAR JAC Estates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742950" lvl="1" indent="-285750">
              <a:buFont typeface="Calibri" pitchFamily="34" charset="0"/>
              <a:buChar char="⁻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Develop traffic calming techniques for roadway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Develop entrance signage</a:t>
            </a:r>
          </a:p>
          <a:p>
            <a:pPr marL="742950" lvl="1" indent="-285750">
              <a:buFont typeface="Calibri" pitchFamily="34" charset="0"/>
              <a:buChar char="⁻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Prepare sign design and propose locations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Prepare plans for selective screening along trails</a:t>
            </a:r>
          </a:p>
          <a:p>
            <a:pPr marL="285750" indent="-285750"/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Program Overview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3615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Concept Plan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52400"/>
            <a:ext cx="41635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Proposed Concepts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Community Entrance Signage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Trail Artwork &amp; </a:t>
            </a:r>
            <a:r>
              <a:rPr lang="en-US" sz="15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Wayfinding</a:t>
            </a:r>
            <a:endParaRPr lang="en-US" sz="15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  <p:pic>
        <p:nvPicPr>
          <p:cNvPr id="14" name="Picture 13" descr="06_Concept Plan.jpg"/>
          <p:cNvPicPr>
            <a:picLocks noChangeAspect="1"/>
          </p:cNvPicPr>
          <p:nvPr/>
        </p:nvPicPr>
        <p:blipFill>
          <a:blip r:embed="rId2" cstate="print"/>
          <a:srcRect l="1667" t="2500" r="35833" b="26250"/>
          <a:stretch>
            <a:fillRect/>
          </a:stretch>
        </p:blipFill>
        <p:spPr>
          <a:xfrm>
            <a:off x="1752600" y="1194816"/>
            <a:ext cx="6047873" cy="4596384"/>
          </a:xfrm>
          <a:prstGeom prst="rect">
            <a:avLst/>
          </a:prstGeom>
          <a:effectLst>
            <a:outerShdw blurRad="190500" dist="127000" dir="36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895600" y="553760"/>
            <a:ext cx="416356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Screening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Community Trails Master Plan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715000" y="553760"/>
            <a:ext cx="416356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lang="en-US" sz="1500" baseline="30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st</a:t>
            </a:r>
            <a:r>
              <a:rPr lang="en-US" sz="15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Avenue Pedestrian Enhancements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lang="en-US" sz="1500" baseline="30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st</a:t>
            </a:r>
            <a:r>
              <a:rPr lang="en-US" sz="15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Avenue Traffic Calming</a:t>
            </a:r>
            <a:endParaRPr lang="en-US" sz="15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587490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96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Community Entrance Signage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 descr="Perry Sign Plan.jpg"/>
          <p:cNvPicPr>
            <a:picLocks noChangeAspect="1"/>
          </p:cNvPicPr>
          <p:nvPr/>
        </p:nvPicPr>
        <p:blipFill>
          <a:blip r:embed="rId2" cstate="print"/>
          <a:srcRect t="21861" b="19535"/>
          <a:stretch>
            <a:fillRect/>
          </a:stretch>
        </p:blipFill>
        <p:spPr>
          <a:xfrm>
            <a:off x="228600" y="3505200"/>
            <a:ext cx="3276600" cy="2057400"/>
          </a:xfrm>
          <a:prstGeom prst="rect">
            <a:avLst/>
          </a:prstGeom>
        </p:spPr>
      </p:pic>
      <p:pic>
        <p:nvPicPr>
          <p:cNvPr id="13" name="Picture 12" descr="Perry Sign Elevation.jpg"/>
          <p:cNvPicPr>
            <a:picLocks noChangeAspect="1"/>
          </p:cNvPicPr>
          <p:nvPr/>
        </p:nvPicPr>
        <p:blipFill>
          <a:blip r:embed="rId3" cstate="print"/>
          <a:srcRect l="2137" t="7778" r="2137" b="20000"/>
          <a:stretch>
            <a:fillRect/>
          </a:stretch>
        </p:blipFill>
        <p:spPr>
          <a:xfrm>
            <a:off x="2667000" y="76200"/>
            <a:ext cx="6324600" cy="36705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1400" y="3886200"/>
            <a:ext cx="59000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Signage meant to attract attention and signal arrival in Perry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Landscaping around the sign helps reinforce the sign and</a:t>
            </a:r>
          </a:p>
          <a:p>
            <a:pPr marL="285750" indent="-285750"/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attract peoples attention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Signs placed at major entry points to community from </a:t>
            </a:r>
          </a:p>
          <a:p>
            <a:pPr marL="285750" indent="-285750"/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the north, south, east, and west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Scaled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to be easily readable at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highway speeds</a:t>
            </a:r>
          </a:p>
          <a:p>
            <a:pPr marL="285750" indent="-285750"/>
            <a:endParaRPr lang="en-US" sz="1600" dirty="0"/>
          </a:p>
          <a:p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152400"/>
            <a:ext cx="440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Community Entrance Signage </a:t>
            </a:r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– Section and Plan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3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96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Community Entrance Signage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5379720"/>
            <a:ext cx="5194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Proposed </a:t>
            </a:r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Perry Community </a:t>
            </a:r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Signage along Highway </a:t>
            </a:r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144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7" descr="Perry_EntrySignageImageEd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6300" y="152400"/>
            <a:ext cx="7429500" cy="4953000"/>
          </a:xfrm>
          <a:prstGeom prst="rect">
            <a:avLst/>
          </a:prstGeom>
        </p:spPr>
      </p:pic>
      <p:pic>
        <p:nvPicPr>
          <p:cNvPr id="9" name="Picture 8" descr="Entry Sign Image Edit 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" y="4199107"/>
            <a:ext cx="2165299" cy="14396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7035" y="5334000"/>
            <a:ext cx="736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Before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7716" y="4788948"/>
            <a:ext cx="607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After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083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096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Community 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Entrance Signage</a:t>
            </a:r>
            <a:endParaRPr lang="en-US" sz="3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8544" y="5257800"/>
            <a:ext cx="6239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Proposed locations for community signage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19800" y="2326386"/>
            <a:ext cx="381000" cy="37414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48172" y="2319528"/>
            <a:ext cx="68122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F58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 rot="16200000">
            <a:off x="4214431" y="4344925"/>
            <a:ext cx="437007" cy="360807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098798" y="4269486"/>
            <a:ext cx="68122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173</a:t>
            </a:r>
            <a:endParaRPr lang="en-US" dirty="0"/>
          </a:p>
        </p:txBody>
      </p:sp>
      <p:pic>
        <p:nvPicPr>
          <p:cNvPr id="10" name="Picture 9" descr="07_Community Entrance Signage.jpg"/>
          <p:cNvPicPr>
            <a:picLocks noChangeAspect="1"/>
          </p:cNvPicPr>
          <p:nvPr/>
        </p:nvPicPr>
        <p:blipFill>
          <a:blip r:embed="rId2" cstate="print"/>
          <a:srcRect l="36666" t="3750" r="41667" b="68750"/>
          <a:stretch>
            <a:fillRect/>
          </a:stretch>
        </p:blipFill>
        <p:spPr>
          <a:xfrm>
            <a:off x="1731818" y="457200"/>
            <a:ext cx="558338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7997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Trail Artwork &amp;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Wayfinding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2819400"/>
            <a:ext cx="440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Proposed trail node along recreation trails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7" descr="Perry_RecreationTrailWayfindingSignage.jpg"/>
          <p:cNvPicPr>
            <a:picLocks noChangeAspect="1"/>
          </p:cNvPicPr>
          <p:nvPr/>
        </p:nvPicPr>
        <p:blipFill>
          <a:blip r:embed="rId2" cstate="print"/>
          <a:srcRect l="37500" t="8750" b="30000"/>
          <a:stretch>
            <a:fillRect/>
          </a:stretch>
        </p:blipFill>
        <p:spPr>
          <a:xfrm>
            <a:off x="4343400" y="2971800"/>
            <a:ext cx="4548673" cy="2971800"/>
          </a:xfrm>
          <a:prstGeom prst="rect">
            <a:avLst/>
          </a:prstGeom>
        </p:spPr>
      </p:pic>
      <p:pic>
        <p:nvPicPr>
          <p:cNvPr id="9" name="Picture 8" descr="Bike Trail Node.jpg"/>
          <p:cNvPicPr>
            <a:picLocks noChangeAspect="1"/>
          </p:cNvPicPr>
          <p:nvPr/>
        </p:nvPicPr>
        <p:blipFill>
          <a:blip r:embed="rId3" cstate="print"/>
          <a:srcRect t="23343" b="3902"/>
          <a:stretch>
            <a:fillRect/>
          </a:stretch>
        </p:blipFill>
        <p:spPr>
          <a:xfrm>
            <a:off x="304800" y="304800"/>
            <a:ext cx="7467600" cy="251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91868" y="5635823"/>
            <a:ext cx="440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Proposed </a:t>
            </a:r>
            <a:r>
              <a:rPr lang="en-US" sz="14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wayfinding</a:t>
            </a:r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signage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3219033"/>
            <a:ext cx="59000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Nodes introduce artwork and opportunities</a:t>
            </a:r>
          </a:p>
          <a:p>
            <a:pPr marL="285750" indent="-285750"/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	for rest/relaxation to the trail system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/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Wayfinding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signage identifies the respective</a:t>
            </a:r>
          </a:p>
          <a:p>
            <a:pPr marL="285750" indent="-285750"/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	trail system, and local attractions</a:t>
            </a:r>
          </a:p>
          <a:p>
            <a:pPr marL="285750" indent="-285750"/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QR code allows smart phone users to </a:t>
            </a:r>
          </a:p>
          <a:p>
            <a:pPr marL="285750" indent="-285750"/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	access maps and community information</a:t>
            </a: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/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/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58796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"/>
            <a:ext cx="9144000" cy="594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1168" y="608380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Trail Artwork &amp;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Wayfinding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2836" y="3931920"/>
            <a:ext cx="440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Danish Villages Signage – Plan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Picture 12" descr="Perry_DowntownBikeTrailImage.jpg"/>
          <p:cNvPicPr>
            <a:picLocks noChangeAspect="1"/>
          </p:cNvPicPr>
          <p:nvPr/>
        </p:nvPicPr>
        <p:blipFill>
          <a:blip r:embed="rId2" cstate="print"/>
          <a:srcRect t="5479" b="1370"/>
          <a:stretch>
            <a:fillRect/>
          </a:stretch>
        </p:blipFill>
        <p:spPr>
          <a:xfrm>
            <a:off x="990600" y="228600"/>
            <a:ext cx="7416800" cy="5181600"/>
          </a:xfrm>
          <a:prstGeom prst="rect">
            <a:avLst/>
          </a:prstGeom>
        </p:spPr>
      </p:pic>
      <p:pic>
        <p:nvPicPr>
          <p:cNvPr id="12" name="Picture 11" descr="Downtown Trail Ed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020" y="4162221"/>
            <a:ext cx="2335379" cy="15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30068" y="5486400"/>
            <a:ext cx="5856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Proposed modifications to Raccoon River Valley Trail near Caboose Park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684" y="5399442"/>
            <a:ext cx="736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Before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0918" y="5071646"/>
            <a:ext cx="607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After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698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</TotalTime>
  <Words>437</Words>
  <Application>Microsoft Office PowerPoint</Application>
  <PresentationFormat>On-screen Show (4:3)</PresentationFormat>
  <Paragraphs>111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visioning</dc:creator>
  <cp:lastModifiedBy>jonathanne</cp:lastModifiedBy>
  <cp:revision>112</cp:revision>
  <dcterms:created xsi:type="dcterms:W3CDTF">2011-07-18T16:25:02Z</dcterms:created>
  <dcterms:modified xsi:type="dcterms:W3CDTF">2012-08-14T22:20:31Z</dcterms:modified>
</cp:coreProperties>
</file>